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9"/>
  </p:notesMasterIdLst>
  <p:handoutMasterIdLst>
    <p:handoutMasterId r:id="rId40"/>
  </p:handoutMasterIdLst>
  <p:sldIdLst>
    <p:sldId id="256" r:id="rId5"/>
    <p:sldId id="283" r:id="rId6"/>
    <p:sldId id="277" r:id="rId7"/>
    <p:sldId id="308" r:id="rId8"/>
    <p:sldId id="307" r:id="rId9"/>
    <p:sldId id="261" r:id="rId10"/>
    <p:sldId id="262" r:id="rId11"/>
    <p:sldId id="289" r:id="rId12"/>
    <p:sldId id="264" r:id="rId13"/>
    <p:sldId id="306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58" r:id="rId22"/>
    <p:sldId id="294" r:id="rId23"/>
    <p:sldId id="295" r:id="rId24"/>
    <p:sldId id="296" r:id="rId25"/>
    <p:sldId id="297" r:id="rId26"/>
    <p:sldId id="298" r:id="rId27"/>
    <p:sldId id="278" r:id="rId28"/>
    <p:sldId id="304" r:id="rId29"/>
    <p:sldId id="305" r:id="rId30"/>
    <p:sldId id="300" r:id="rId31"/>
    <p:sldId id="299" r:id="rId32"/>
    <p:sldId id="301" r:id="rId33"/>
    <p:sldId id="266" r:id="rId34"/>
    <p:sldId id="302" r:id="rId35"/>
    <p:sldId id="292" r:id="rId36"/>
    <p:sldId id="303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79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presProps" Target="pres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microsoft.com/office/2018/10/relationships/authors" Target="author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commentAuthors" Target="commentAuthor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handoutMaster" Target="handoutMasters/handoutMaster1.xml" /><Relationship Id="rId45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7" Type="http://schemas.openxmlformats.org/officeDocument/2006/relationships/image" Target="../media/image16.sv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15.pn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4.svg" /><Relationship Id="rId4" Type="http://schemas.openxmlformats.org/officeDocument/2006/relationships/image" Target="../media/image23.png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5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5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5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56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8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9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 /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9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DEMAND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>
                <a:latin typeface="+mj-lt"/>
              </a:rPr>
              <a:t>Fabian Umeh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7F563-BFE3-465A-94E7-D2A37C43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0" y="78206"/>
            <a:ext cx="35242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9515E-33AC-4238-9BDD-7BD47011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62" y="729920"/>
            <a:ext cx="9980038" cy="2797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58F92-2158-4D67-98DC-73313311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3" y="3537953"/>
            <a:ext cx="9980037" cy="28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78089-E508-4AC2-88BD-99776A9C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03" y="319089"/>
            <a:ext cx="10700656" cy="3021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F46DD-6A4C-42EE-A708-21CE20D8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03" y="3337719"/>
            <a:ext cx="10700656" cy="30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1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31C96-8F8D-4EF2-9465-B23E7DEA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1" y="346890"/>
            <a:ext cx="10497620" cy="295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615CF-6917-4216-8E18-1962CEF7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9" y="3300046"/>
            <a:ext cx="10497622" cy="29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4256B-CE2D-4699-8241-17FE9E01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0" y="441356"/>
            <a:ext cx="10497621" cy="298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964F5-FDB1-42C3-9764-BBC3C4AE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0" y="3429000"/>
            <a:ext cx="10497621" cy="29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EA26C-B966-415F-A18F-C0E79D75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9" y="327828"/>
            <a:ext cx="10497622" cy="2972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8E906-5445-4768-AD68-5B6A5AC6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9" y="3300046"/>
            <a:ext cx="10497622" cy="29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A7A14-3701-4295-B6C7-817B3704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9" y="346888"/>
            <a:ext cx="10416837" cy="2953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84629-AD95-4A40-84B1-38C06537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8" y="3300046"/>
            <a:ext cx="10416837" cy="29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7D890-02FE-4743-A328-D8A9F1A9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470816"/>
            <a:ext cx="10434562" cy="295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662C3-3EFC-4EA4-89E5-4D18BE1E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3398167"/>
            <a:ext cx="10434562" cy="29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4D521-8040-4A1E-B301-C4805E1A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439983"/>
            <a:ext cx="10434562" cy="2958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761F4-516B-42F8-BC91-F7154513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3386652"/>
            <a:ext cx="10434562" cy="29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037" y="73172"/>
            <a:ext cx="10855036" cy="66241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Daily Average demand and average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4F34-C9D4-4C8D-B89D-6F268CBC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11799"/>
            <a:ext cx="11438313" cy="54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97" y="47545"/>
            <a:ext cx="10855036" cy="7338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monthly Average demand and average temperature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D6570-D647-4C1D-834E-BE131927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781397"/>
            <a:ext cx="11438313" cy="55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955282" y="762474"/>
            <a:ext cx="3826777" cy="552503"/>
          </a:xfrm>
        </p:spPr>
        <p:txBody>
          <a:bodyPr/>
          <a:lstStyle/>
          <a:p>
            <a:r>
              <a:rPr lang="en-US" sz="3200" dirty="0"/>
              <a:t>BACKGROUND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544431" y="3994483"/>
            <a:ext cx="2648480" cy="1059869"/>
          </a:xfrm>
        </p:spPr>
        <p:txBody>
          <a:bodyPr/>
          <a:lstStyle/>
          <a:p>
            <a:r>
              <a:rPr lang="en-US" sz="1200" dirty="0"/>
              <a:t>Data  scientist</a:t>
            </a:r>
          </a:p>
          <a:p>
            <a:r>
              <a:rPr lang="en-US" sz="1200" dirty="0"/>
              <a:t>&amp;</a:t>
            </a:r>
          </a:p>
          <a:p>
            <a:r>
              <a:rPr lang="en-US" sz="1200" dirty="0"/>
              <a:t>Petroleum Engineer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A76F9E57-BD45-4C1D-A3AB-763EDCC3B1A3}"/>
              </a:ext>
            </a:extLst>
          </p:cNvPr>
          <p:cNvSpPr txBox="1">
            <a:spLocks/>
          </p:cNvSpPr>
          <p:nvPr/>
        </p:nvSpPr>
        <p:spPr>
          <a:xfrm>
            <a:off x="4839971" y="3429000"/>
            <a:ext cx="2057400" cy="552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Student at Teesside University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98" y="177947"/>
            <a:ext cx="10855036" cy="7338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weekly Average demand and average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96BE6-DFC2-47B1-B78C-9B8DB707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783565"/>
            <a:ext cx="11410604" cy="56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92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058" y="190027"/>
            <a:ext cx="10855036" cy="7338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Average demand for each week 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126F3-3428-4187-8CA2-7EA86C36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5" y="911799"/>
            <a:ext cx="11656189" cy="53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98" y="177947"/>
            <a:ext cx="10855036" cy="7338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Average hourly demand for each week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78A55-B5C5-4B22-95C2-4B8492E3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0" y="858289"/>
            <a:ext cx="11609579" cy="5141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BC00F-51C5-43BC-9A31-23468965A030}"/>
              </a:ext>
            </a:extLst>
          </p:cNvPr>
          <p:cNvSpPr txBox="1"/>
          <p:nvPr/>
        </p:nvSpPr>
        <p:spPr>
          <a:xfrm>
            <a:off x="291210" y="5999711"/>
            <a:ext cx="772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Findings: Temperature was not able to explicitly predict demand.</a:t>
            </a:r>
          </a:p>
        </p:txBody>
      </p:sp>
    </p:spTree>
    <p:extLst>
      <p:ext uri="{BB962C8B-B14F-4D97-AF65-F5344CB8AC3E}">
        <p14:creationId xmlns:p14="http://schemas.microsoft.com/office/powerpoint/2010/main" val="185116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714" y="3158836"/>
            <a:ext cx="6022571" cy="560834"/>
          </a:xfrm>
        </p:spPr>
        <p:txBody>
          <a:bodyPr/>
          <a:lstStyle/>
          <a:p>
            <a:pPr algn="ctr"/>
            <a:r>
              <a:rPr lang="en-US" dirty="0"/>
              <a:t>Model design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88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en-ZA" dirty="0"/>
              <a:t>Machine Learning test result</a:t>
            </a:r>
            <a:br>
              <a:rPr lang="en-ZA" dirty="0"/>
            </a:br>
            <a:r>
              <a:rPr lang="en-ZA" dirty="0"/>
              <a:t>without lag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7276" y="21724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Ordinary Least squares regression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7276" y="2543920"/>
            <a:ext cx="5431971" cy="299928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Accuracy: 0.895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47597E9-E194-4DFB-A0E0-B821A301E748}"/>
              </a:ext>
            </a:extLst>
          </p:cNvPr>
          <p:cNvSpPr txBox="1">
            <a:spLocks/>
          </p:cNvSpPr>
          <p:nvPr/>
        </p:nvSpPr>
        <p:spPr>
          <a:xfrm>
            <a:off x="5917276" y="283041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Linear regression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7CA4B0A-9889-421A-B2A1-37A7E60E38CA}"/>
              </a:ext>
            </a:extLst>
          </p:cNvPr>
          <p:cNvSpPr txBox="1">
            <a:spLocks/>
          </p:cNvSpPr>
          <p:nvPr/>
        </p:nvSpPr>
        <p:spPr>
          <a:xfrm>
            <a:off x="5917276" y="3195397"/>
            <a:ext cx="5431971" cy="76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Accuracy: 0.90</a:t>
            </a:r>
          </a:p>
          <a:p>
            <a:r>
              <a:rPr lang="en-ZA" noProof="1"/>
              <a:t>MAPE: 5.44%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977" y="136525"/>
            <a:ext cx="6022571" cy="560834"/>
          </a:xfrm>
        </p:spPr>
        <p:txBody>
          <a:bodyPr/>
          <a:lstStyle/>
          <a:p>
            <a:pPr algn="ctr"/>
            <a:r>
              <a:rPr lang="en-US" dirty="0" err="1"/>
              <a:t>Ols</a:t>
            </a:r>
            <a:r>
              <a:rPr lang="en-US" dirty="0"/>
              <a:t> model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53B86-FF39-41C7-BC95-4CC84805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06883"/>
            <a:ext cx="5529913" cy="5727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7D12F-EA1D-4D3E-9FF4-F81E026E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672177"/>
            <a:ext cx="5024427" cy="57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714" y="136525"/>
            <a:ext cx="6022571" cy="560834"/>
          </a:xfrm>
        </p:spPr>
        <p:txBody>
          <a:bodyPr/>
          <a:lstStyle/>
          <a:p>
            <a:pPr algn="ctr"/>
            <a:r>
              <a:rPr lang="en-US" dirty="0"/>
              <a:t>Linear regression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FE856-8D2A-4AB7-9286-154B1A93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78" y="697359"/>
            <a:ext cx="10368821" cy="55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28" y="47822"/>
            <a:ext cx="5431971" cy="582074"/>
          </a:xfrm>
        </p:spPr>
        <p:txBody>
          <a:bodyPr>
            <a:normAutofit fontScale="90000"/>
          </a:bodyPr>
          <a:lstStyle/>
          <a:p>
            <a:r>
              <a:rPr lang="en-ZA" dirty="0"/>
              <a:t>Persistent test result</a:t>
            </a:r>
            <a:br>
              <a:rPr lang="en-ZA" dirty="0"/>
            </a:b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8803" y="1740888"/>
            <a:ext cx="3739213" cy="8136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One year (exactly the same result as previous year)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1241" y="2554502"/>
            <a:ext cx="3739213" cy="554029"/>
          </a:xfrm>
        </p:spPr>
        <p:txBody>
          <a:bodyPr>
            <a:normAutofit/>
          </a:bodyPr>
          <a:lstStyle/>
          <a:p>
            <a:r>
              <a:rPr lang="en-ZA" sz="1100" noProof="1"/>
              <a:t>Accuracy: 0.74</a:t>
            </a:r>
          </a:p>
          <a:p>
            <a:r>
              <a:rPr lang="en-ZA" sz="1100" noProof="1"/>
              <a:t>MAPE: 8.80%</a:t>
            </a:r>
          </a:p>
          <a:p>
            <a:endParaRPr lang="en-ZA" sz="1100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47597E9-E194-4DFB-A0E0-B821A301E748}"/>
              </a:ext>
            </a:extLst>
          </p:cNvPr>
          <p:cNvSpPr txBox="1">
            <a:spLocks/>
          </p:cNvSpPr>
          <p:nvPr/>
        </p:nvSpPr>
        <p:spPr>
          <a:xfrm>
            <a:off x="4113066" y="1740888"/>
            <a:ext cx="3965866" cy="582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One week (Excatly the same result as the previous week)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7CA4B0A-9889-421A-B2A1-37A7E60E38CA}"/>
              </a:ext>
            </a:extLst>
          </p:cNvPr>
          <p:cNvSpPr txBox="1">
            <a:spLocks/>
          </p:cNvSpPr>
          <p:nvPr/>
        </p:nvSpPr>
        <p:spPr>
          <a:xfrm>
            <a:off x="4113067" y="2576940"/>
            <a:ext cx="3965866" cy="55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noProof="1"/>
              <a:t>Accuracy: 0.83</a:t>
            </a:r>
          </a:p>
          <a:p>
            <a:r>
              <a:rPr lang="en-ZA" sz="1100" noProof="1"/>
              <a:t>MAPE: 6.60%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D50C4AD-FA05-40E6-AADE-A2224447794A}"/>
              </a:ext>
            </a:extLst>
          </p:cNvPr>
          <p:cNvSpPr txBox="1">
            <a:spLocks/>
          </p:cNvSpPr>
          <p:nvPr/>
        </p:nvSpPr>
        <p:spPr>
          <a:xfrm>
            <a:off x="141547" y="1800222"/>
            <a:ext cx="3992303" cy="857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One hour (exactly the same result as the previous hour)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1721F4E-F24B-40B6-A658-DAC52D47AB3C}"/>
              </a:ext>
            </a:extLst>
          </p:cNvPr>
          <p:cNvSpPr txBox="1">
            <a:spLocks/>
          </p:cNvSpPr>
          <p:nvPr/>
        </p:nvSpPr>
        <p:spPr>
          <a:xfrm>
            <a:off x="141547" y="2580650"/>
            <a:ext cx="3992304" cy="555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noProof="1"/>
              <a:t>Accuracy: 0.98</a:t>
            </a:r>
          </a:p>
          <a:p>
            <a:r>
              <a:rPr lang="en-ZA" sz="1100" noProof="1"/>
              <a:t>MAPE: 1.40%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1F3E6DA-1ADC-435D-A290-69F1BADE3350}"/>
              </a:ext>
            </a:extLst>
          </p:cNvPr>
          <p:cNvSpPr txBox="1">
            <a:spLocks/>
          </p:cNvSpPr>
          <p:nvPr/>
        </p:nvSpPr>
        <p:spPr>
          <a:xfrm>
            <a:off x="2473857" y="5994703"/>
            <a:ext cx="8786678" cy="582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Conclusion</a:t>
            </a:r>
          </a:p>
          <a:p>
            <a:r>
              <a:rPr lang="en-ZA" noProof="1"/>
              <a:t>The accuracy of the hour persistent model prompted the 24 hours lag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4CD7-BB5C-4CB8-9FAF-5BF48FF8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4" y="3193311"/>
            <a:ext cx="3965866" cy="2466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8FCBCA-601E-49BF-AF46-0CEC89AE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66" y="3193311"/>
            <a:ext cx="3965867" cy="246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45BE2D-09E0-45AF-BC4E-4449B0D7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932" y="3189793"/>
            <a:ext cx="3971522" cy="24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3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6" y="274814"/>
            <a:ext cx="9148080" cy="846301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/>
              <a:t>Machine Learning test result</a:t>
            </a:r>
            <a:br>
              <a:rPr lang="en-ZA" dirty="0"/>
            </a:br>
            <a:r>
              <a:rPr lang="en-ZA" dirty="0"/>
              <a:t>with lag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380967"/>
            <a:ext cx="5025692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Random forest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6" y="1776677"/>
            <a:ext cx="5025692" cy="598849"/>
          </a:xfrm>
        </p:spPr>
        <p:txBody>
          <a:bodyPr>
            <a:normAutofit fontScale="92500" lnSpcReduction="10000"/>
          </a:bodyPr>
          <a:lstStyle/>
          <a:p>
            <a:r>
              <a:rPr lang="en-ZA" noProof="1"/>
              <a:t>Accuracy: 0.99</a:t>
            </a:r>
          </a:p>
          <a:p>
            <a:r>
              <a:rPr lang="en-ZA" noProof="1"/>
              <a:t>MAPE: 1.42%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47597E9-E194-4DFB-A0E0-B821A301E748}"/>
              </a:ext>
            </a:extLst>
          </p:cNvPr>
          <p:cNvSpPr txBox="1">
            <a:spLocks/>
          </p:cNvSpPr>
          <p:nvPr/>
        </p:nvSpPr>
        <p:spPr>
          <a:xfrm>
            <a:off x="6849993" y="1380966"/>
            <a:ext cx="506813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knn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7CA4B0A-9889-421A-B2A1-37A7E60E38CA}"/>
              </a:ext>
            </a:extLst>
          </p:cNvPr>
          <p:cNvSpPr txBox="1">
            <a:spLocks/>
          </p:cNvSpPr>
          <p:nvPr/>
        </p:nvSpPr>
        <p:spPr>
          <a:xfrm>
            <a:off x="6867197" y="1692020"/>
            <a:ext cx="5068130" cy="76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Accuracy: 0.99</a:t>
            </a:r>
          </a:p>
          <a:p>
            <a:r>
              <a:rPr lang="en-ZA" noProof="1"/>
              <a:t>MAPE: 1.59%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9E0CAF5-AA1B-4AC5-AB88-1B866257A07E}"/>
              </a:ext>
            </a:extLst>
          </p:cNvPr>
          <p:cNvSpPr txBox="1">
            <a:spLocks/>
          </p:cNvSpPr>
          <p:nvPr/>
        </p:nvSpPr>
        <p:spPr>
          <a:xfrm>
            <a:off x="561975" y="5642260"/>
            <a:ext cx="6804481" cy="76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Conclusion</a:t>
            </a:r>
          </a:p>
          <a:p>
            <a:r>
              <a:rPr lang="en-ZA" noProof="1"/>
              <a:t>Addition of 24hours lag aided in better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5385C-9FFF-430E-9F84-F56A7833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371070"/>
            <a:ext cx="5025692" cy="312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7E76B-848C-4657-844A-E901062D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634" y="2371070"/>
            <a:ext cx="5025692" cy="31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56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714" y="3158836"/>
            <a:ext cx="6022571" cy="560834"/>
          </a:xfrm>
        </p:spPr>
        <p:txBody>
          <a:bodyPr/>
          <a:lstStyle/>
          <a:p>
            <a:pPr algn="ctr"/>
            <a:r>
              <a:rPr lang="en-US" dirty="0"/>
              <a:t>Forecast analysis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3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en-US" dirty="0"/>
              <a:t>The analysis is focused on the development of a prediction model to properly plan energy producing operations and balance demand with adequate supply. An accurate prediction can assist in managing day-to-day operations, fulfilling customers' energy demands, and preventing surplus energy generation.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2833"/>
            <a:ext cx="8421688" cy="1309186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24 hours ahead</a:t>
            </a:r>
            <a:br>
              <a:rPr lang="en-US" dirty="0"/>
            </a:br>
            <a:r>
              <a:rPr lang="en-US" dirty="0"/>
              <a:t>168 samples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9673"/>
            <a:ext cx="2882475" cy="365125"/>
          </a:xfrm>
        </p:spPr>
        <p:txBody>
          <a:bodyPr/>
          <a:lstStyle/>
          <a:p>
            <a:r>
              <a:rPr lang="en-ZA" dirty="0"/>
              <a:t>CNN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56330"/>
            <a:ext cx="2882475" cy="13091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ZA" dirty="0"/>
              <a:t>MAE: 1065.53</a:t>
            </a:r>
          </a:p>
          <a:p>
            <a:r>
              <a:rPr lang="en-ZA" dirty="0"/>
              <a:t>RMSE: 1384.64</a:t>
            </a:r>
          </a:p>
          <a:p>
            <a:r>
              <a:rPr lang="en-ZA" dirty="0"/>
              <a:t>MAPE: 1.73%</a:t>
            </a:r>
          </a:p>
          <a:p>
            <a:r>
              <a:rPr lang="en-ZA" dirty="0"/>
              <a:t>Accuracy: 0.934</a:t>
            </a:r>
          </a:p>
          <a:p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2044" y="1426658"/>
            <a:ext cx="2896671" cy="336280"/>
          </a:xfrm>
        </p:spPr>
        <p:txBody>
          <a:bodyPr/>
          <a:lstStyle/>
          <a:p>
            <a:r>
              <a:rPr lang="en-ZA" dirty="0"/>
              <a:t>MLP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08" y="1643545"/>
            <a:ext cx="2896671" cy="1309185"/>
          </a:xfrm>
        </p:spPr>
        <p:txBody>
          <a:bodyPr>
            <a:normAutofit lnSpcReduction="10000"/>
          </a:bodyPr>
          <a:lstStyle/>
          <a:p>
            <a:r>
              <a:rPr lang="en-ZA" dirty="0"/>
              <a:t>MAE: 1111.76</a:t>
            </a:r>
          </a:p>
          <a:p>
            <a:r>
              <a:rPr lang="en-ZA" dirty="0"/>
              <a:t>RMSE: 1444.70</a:t>
            </a:r>
          </a:p>
          <a:p>
            <a:r>
              <a:rPr lang="en-ZA" dirty="0"/>
              <a:t>MAPE: 1.81%</a:t>
            </a:r>
          </a:p>
          <a:p>
            <a:r>
              <a:rPr lang="en-ZA" dirty="0"/>
              <a:t>Accuracy: 0.930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3B88D2-16C9-41B9-A6DD-1878389F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1" y="2865515"/>
            <a:ext cx="5124446" cy="34908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F97EC-4364-4411-B351-25CFE3375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208" y="2865515"/>
            <a:ext cx="5130938" cy="34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83108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48 hours ahead</a:t>
            </a:r>
            <a:br>
              <a:rPr lang="en-US" dirty="0"/>
            </a:br>
            <a:r>
              <a:rPr lang="en-US" dirty="0"/>
              <a:t>All for 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6692" y="1274767"/>
            <a:ext cx="2882475" cy="365126"/>
          </a:xfrm>
        </p:spPr>
        <p:txBody>
          <a:bodyPr/>
          <a:lstStyle/>
          <a:p>
            <a:r>
              <a:rPr lang="en-ZA" dirty="0"/>
              <a:t>CNN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692" y="1639893"/>
            <a:ext cx="2882475" cy="1383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MAE: 1019.20</a:t>
            </a:r>
          </a:p>
          <a:p>
            <a:r>
              <a:rPr lang="en-ZA" dirty="0"/>
              <a:t>RMSE: 1179.48</a:t>
            </a:r>
          </a:p>
          <a:p>
            <a:r>
              <a:rPr lang="en-ZA" dirty="0"/>
              <a:t>MAPE: 1.57%</a:t>
            </a:r>
          </a:p>
          <a:p>
            <a:r>
              <a:rPr lang="en-ZA" dirty="0"/>
              <a:t>Accuracy: 0.94</a:t>
            </a:r>
          </a:p>
          <a:p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49569" y="1383108"/>
            <a:ext cx="2896671" cy="368364"/>
          </a:xfrm>
        </p:spPr>
        <p:txBody>
          <a:bodyPr/>
          <a:lstStyle/>
          <a:p>
            <a:r>
              <a:rPr lang="en-ZA" dirty="0"/>
              <a:t>MLP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28695" y="1678032"/>
            <a:ext cx="2896671" cy="1344968"/>
          </a:xfrm>
        </p:spPr>
        <p:txBody>
          <a:bodyPr/>
          <a:lstStyle/>
          <a:p>
            <a:r>
              <a:rPr lang="en-ZA" dirty="0"/>
              <a:t>MAE: 891.84</a:t>
            </a:r>
          </a:p>
          <a:p>
            <a:r>
              <a:rPr lang="en-ZA" dirty="0"/>
              <a:t>RMSE: 1026.49</a:t>
            </a:r>
          </a:p>
          <a:p>
            <a:r>
              <a:rPr lang="en-ZA" dirty="0"/>
              <a:t>MAPE: 1.36%</a:t>
            </a:r>
          </a:p>
          <a:p>
            <a:r>
              <a:rPr lang="en-ZA" dirty="0"/>
              <a:t>Accuracy: 0.95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37770-796E-4E13-8574-5C5F2BE3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68" y="3023000"/>
            <a:ext cx="5099881" cy="3474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6FAF2A-708C-42BD-81B2-CCD94153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92" y="3023000"/>
            <a:ext cx="5099881" cy="34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5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Model capabilities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855" y="3064615"/>
            <a:ext cx="1240971" cy="823912"/>
          </a:xfrm>
        </p:spPr>
        <p:txBody>
          <a:bodyPr/>
          <a:lstStyle/>
          <a:p>
            <a:r>
              <a:rPr lang="en-US" dirty="0"/>
              <a:t>1h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75514" y="3064615"/>
            <a:ext cx="1240971" cy="823912"/>
          </a:xfrm>
        </p:spPr>
        <p:txBody>
          <a:bodyPr/>
          <a:lstStyle/>
          <a:p>
            <a:r>
              <a:rPr lang="en-US" dirty="0"/>
              <a:t>24h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887174" y="3064615"/>
            <a:ext cx="1240971" cy="823912"/>
          </a:xfrm>
        </p:spPr>
        <p:txBody>
          <a:bodyPr/>
          <a:lstStyle/>
          <a:p>
            <a:r>
              <a:rPr lang="en-US" dirty="0"/>
              <a:t>48h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823912"/>
          </a:xfrm>
        </p:spPr>
        <p:txBody>
          <a:bodyPr/>
          <a:lstStyle/>
          <a:p>
            <a:r>
              <a:rPr lang="en-US" dirty="0"/>
              <a:t>One hour ahead forecast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612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24 hours ahead forecast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823912"/>
          </a:xfrm>
        </p:spPr>
        <p:txBody>
          <a:bodyPr/>
          <a:lstStyle/>
          <a:p>
            <a:r>
              <a:rPr lang="en-US" dirty="0"/>
              <a:t>48 hours ahead forecast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19875"/>
            <a:ext cx="8421688" cy="55284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981844"/>
            <a:ext cx="6172200" cy="2022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All features may be tried using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Acounting for new holidays.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Will set a foundation for the analysis of other countries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Multiple neural networks can be tried like LSTM and CNN-LSTM.</a:t>
            </a:r>
          </a:p>
          <a:p>
            <a:endParaRPr lang="en-ZA" noProof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noProof="1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FAB38F-63B1-423D-B321-0139DB0C66A9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8421688" cy="552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 for further analysis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EDE885B-59B2-47CA-B4D1-6A304FA578B6}"/>
              </a:ext>
            </a:extLst>
          </p:cNvPr>
          <p:cNvSpPr txBox="1">
            <a:spLocks/>
          </p:cNvSpPr>
          <p:nvPr/>
        </p:nvSpPr>
        <p:spPr>
          <a:xfrm>
            <a:off x="1600200" y="1054494"/>
            <a:ext cx="9372600" cy="2374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Multi layer perceptrons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Rhobust to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Nonlinear</a:t>
            </a:r>
          </a:p>
          <a:p>
            <a:r>
              <a:rPr lang="en-ZA" noProof="1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Auto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Feature extraction + classifiers = Good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noProof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noProof="1"/>
          </a:p>
        </p:txBody>
      </p:sp>
    </p:spTree>
    <p:extLst>
      <p:ext uri="{BB962C8B-B14F-4D97-AF65-F5344CB8AC3E}">
        <p14:creationId xmlns:p14="http://schemas.microsoft.com/office/powerpoint/2010/main" val="324411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766218"/>
            <a:ext cx="8421688" cy="1325563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What the study covers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8" y="2584793"/>
            <a:ext cx="3171825" cy="35327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Market understanding from guest 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demand as a case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 and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Does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forecast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decomposition and de-trending (For traditional forecasting models)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980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Key assumptions of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32760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demand prediction tasks are different from monthly, quarterly and yearly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days and non-working days have proven key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a key factor but not independent of itself in demand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851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Model capability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8037" y="1309512"/>
            <a:ext cx="5539095" cy="10108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formatting.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Creation of Useful data from raw data.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0342" y="2680032"/>
            <a:ext cx="5539095" cy="514350"/>
          </a:xfrm>
        </p:spPr>
        <p:txBody>
          <a:bodyPr/>
          <a:lstStyle/>
          <a:p>
            <a:r>
              <a:rPr lang="en-US" dirty="0"/>
              <a:t>The Demand and Temperature correlation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43241" y="3311691"/>
            <a:ext cx="5539095" cy="1395429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  <a:p>
            <a:r>
              <a:rPr lang="en-US" dirty="0"/>
              <a:t>OLS, Linear Regression, Random Forest and KNN</a:t>
            </a:r>
          </a:p>
          <a:p>
            <a:r>
              <a:rPr lang="en-US" dirty="0"/>
              <a:t>Persistent test, One year, one week, one hour.</a:t>
            </a:r>
          </a:p>
          <a:p>
            <a:r>
              <a:rPr lang="en-US" dirty="0"/>
              <a:t>MLP &amp; CNN model.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dirty="0"/>
              <a:t>One hour ahead forecast.</a:t>
            </a:r>
          </a:p>
          <a:p>
            <a:r>
              <a:rPr lang="en-US" dirty="0"/>
              <a:t>24hrs ahead forecast.</a:t>
            </a:r>
          </a:p>
          <a:p>
            <a:r>
              <a:rPr lang="en-US" dirty="0"/>
              <a:t>48hrs ahead forecast.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91A3480-0594-4D24-BED1-300495FB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8"/>
            <a:ext cx="4082142" cy="84693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work flow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/>
          <a:lstStyle/>
          <a:p>
            <a:r>
              <a:rPr lang="en-US" dirty="0"/>
              <a:t>The day of the year, week, hour and month were extracted from the date column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Frances’ Holiday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/>
          <a:lstStyle/>
          <a:p>
            <a:r>
              <a:rPr lang="en-US" dirty="0"/>
              <a:t>Frances’ holiday was further incorporated to elaborate working days.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Averaging Temperature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/>
          <a:lstStyle/>
          <a:p>
            <a:r>
              <a:rPr lang="en-US" dirty="0"/>
              <a:t>Since the temperature in France differs by location,  modelling it to include greater than or less than Average temperature was used to further elaborate temperature as a feature.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714" y="3158836"/>
            <a:ext cx="6022571" cy="560834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02" y="136525"/>
            <a:ext cx="5111750" cy="1204912"/>
          </a:xfrm>
        </p:spPr>
        <p:txBody>
          <a:bodyPr/>
          <a:lstStyle/>
          <a:p>
            <a:r>
              <a:rPr lang="en-US" dirty="0"/>
              <a:t>Overview of all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FA733-FAF5-46FB-8D52-629E89FD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" y="2835609"/>
            <a:ext cx="7316569" cy="3885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9BD9-5D99-409B-846C-44C3489F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431" y="136525"/>
            <a:ext cx="4701705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5608</TotalTime>
  <Words>685</Words>
  <Application>Microsoft Office PowerPoint</Application>
  <PresentationFormat>Widescreen</PresentationFormat>
  <Paragraphs>184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Monoline</vt:lpstr>
      <vt:lpstr>DEMAND ANALYSIS</vt:lpstr>
      <vt:lpstr>PowerPoint Presentation</vt:lpstr>
      <vt:lpstr>ABOUT</vt:lpstr>
      <vt:lpstr>What the study covers</vt:lpstr>
      <vt:lpstr>Key assumptions of study</vt:lpstr>
      <vt:lpstr>Project work flow </vt:lpstr>
      <vt:lpstr>Data preparation</vt:lpstr>
      <vt:lpstr>Exploratory data analysis</vt:lpstr>
      <vt:lpstr>Overview of all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Daily Average demand and average temperature</vt:lpstr>
      <vt:lpstr>monthly Average demand and average temperature</vt:lpstr>
      <vt:lpstr>weekly Average demand and average temperature</vt:lpstr>
      <vt:lpstr>Average demand for each week day</vt:lpstr>
      <vt:lpstr>Average hourly demand for each week day</vt:lpstr>
      <vt:lpstr>Model design</vt:lpstr>
      <vt:lpstr>Machine Learning test result without lag</vt:lpstr>
      <vt:lpstr>Ols model</vt:lpstr>
      <vt:lpstr>Linear regression (sklearn)</vt:lpstr>
      <vt:lpstr>Persistent test result </vt:lpstr>
      <vt:lpstr>Machine Learning test result with lag</vt:lpstr>
      <vt:lpstr>Forecast analysis</vt:lpstr>
      <vt:lpstr>Neural network 24 hours ahead 168 samples</vt:lpstr>
      <vt:lpstr>Neural network 48 hours ahead All for one</vt:lpstr>
      <vt:lpstr>Model capabilities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ANALYSIS</dc:title>
  <dc:creator>fabian umeh</dc:creator>
  <cp:lastModifiedBy>fabian umeh</cp:lastModifiedBy>
  <cp:revision>15</cp:revision>
  <dcterms:created xsi:type="dcterms:W3CDTF">2022-04-27T22:46:22Z</dcterms:created>
  <dcterms:modified xsi:type="dcterms:W3CDTF">2022-05-12T14:56:35Z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